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5" r:id="rId4"/>
    <p:sldId id="297" r:id="rId5"/>
    <p:sldId id="298" r:id="rId6"/>
    <p:sldId id="299" r:id="rId7"/>
    <p:sldId id="300" r:id="rId8"/>
    <p:sldId id="294" r:id="rId9"/>
    <p:sldId id="292" r:id="rId10"/>
    <p:sldId id="271" r:id="rId11"/>
    <p:sldId id="273" r:id="rId12"/>
    <p:sldId id="274" r:id="rId13"/>
    <p:sldId id="275" r:id="rId14"/>
    <p:sldId id="276" r:id="rId15"/>
    <p:sldId id="277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67" r:id="rId24"/>
  </p:sldIdLst>
  <p:sldSz cx="12192000" cy="6858000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IBM Plex Sans" panose="020B0604020202020204" charset="0"/>
      <p:regular r:id="rId28"/>
      <p:bold r:id="rId29"/>
      <p:italic r:id="rId30"/>
      <p:boldItalic r:id="rId31"/>
    </p:embeddedFont>
    <p:embeddedFont>
      <p:font typeface="Unbounded" panose="020B0604020202020204" charset="-52"/>
      <p:regular r:id="rId32"/>
      <p:bold r:id="rId33"/>
    </p:embeddedFont>
    <p:embeddedFont>
      <p:font typeface="IBM Plex Sans SemiBold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C79"/>
    <a:srgbClr val="1C7D7C"/>
    <a:srgbClr val="34CE34"/>
    <a:srgbClr val="D3351A"/>
    <a:srgbClr val="E14921"/>
    <a:srgbClr val="11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6"/>
    <p:restoredTop sz="96327"/>
  </p:normalViewPr>
  <p:slideViewPr>
    <p:cSldViewPr snapToGrid="0">
      <p:cViewPr>
        <p:scale>
          <a:sx n="100" d="100"/>
          <a:sy n="100" d="100"/>
        </p:scale>
        <p:origin x="-154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P43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ynenkoEV1@zdrav.mos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0EB4CF9-1114-08EF-4A00-1418D56CB790}"/>
              </a:ext>
            </a:extLst>
          </p:cNvPr>
          <p:cNvGrpSpPr/>
          <p:nvPr/>
        </p:nvGrpSpPr>
        <p:grpSpPr>
          <a:xfrm>
            <a:off x="0" y="13589"/>
            <a:ext cx="12192000" cy="4680235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FC1808-7B74-A3C6-142C-33EAEDB61B24}"/>
              </a:ext>
            </a:extLst>
          </p:cNvPr>
          <p:cNvSpPr/>
          <p:nvPr/>
        </p:nvSpPr>
        <p:spPr>
          <a:xfrm>
            <a:off x="627062" y="4680235"/>
            <a:ext cx="8697047" cy="16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68B282-AA7E-AF45-7512-59292BB074BE}"/>
              </a:ext>
            </a:extLst>
          </p:cNvPr>
          <p:cNvSpPr txBox="1"/>
          <p:nvPr/>
        </p:nvSpPr>
        <p:spPr>
          <a:xfrm>
            <a:off x="1084261" y="1068259"/>
            <a:ext cx="9575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ФФСН №14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8053F0-225C-D990-12D1-7716AAFF9531}"/>
              </a:ext>
            </a:extLst>
          </p:cNvPr>
          <p:cNvSpPr txBox="1"/>
          <p:nvPr/>
        </p:nvSpPr>
        <p:spPr>
          <a:xfrm>
            <a:off x="1084261" y="3586101"/>
            <a:ext cx="8850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тверждена  </a:t>
            </a:r>
            <a:r>
              <a:rPr lang="ru-RU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 Федеральной  службы  государственной  статистики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15.12.2025  №712</a:t>
            </a:r>
            <a:endParaRPr lang="ru-RU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FB73B5-AD13-EEEA-818E-80A225C86787}"/>
              </a:ext>
            </a:extLst>
          </p:cNvPr>
          <p:cNvSpPr txBox="1"/>
          <p:nvPr/>
        </p:nvSpPr>
        <p:spPr>
          <a:xfrm>
            <a:off x="5041319" y="5269023"/>
            <a:ext cx="46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IBM Plex Sans SemiBold" panose="020B0503050203000203" pitchFamily="34" charset="0"/>
                <a:cs typeface="Arial" panose="020B0604020202020204" pitchFamily="34" charset="0"/>
              </a:rPr>
              <a:t>Мартыненко Елена Викторовна</a:t>
            </a:r>
            <a:endParaRPr lang="ru-RU" sz="1400" b="1" dirty="0">
              <a:latin typeface="IBM Plex Sans SemiBold" panose="020B0503050203000203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100" dirty="0" smtClean="0">
                <a:latin typeface="IBM Plex Sans" panose="020B0503050203000203" pitchFamily="34" charset="0"/>
                <a:cs typeface="Arial" panose="020B0604020202020204" pitchFamily="34" charset="0"/>
              </a:rPr>
              <a:t>Главный специалист</a:t>
            </a:r>
            <a:endParaRPr lang="ru-RU" sz="1100" dirty="0"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Из 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«У</a:t>
            </a:r>
            <a:r>
              <a:rPr lang="x-none" sz="2400" b="1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казания по заполнению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ФФСН №14»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43784" y="6467650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28511" y="1296018"/>
            <a:ext cx="809413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…Источником информации при составлении Формы являются в стационаре –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форма № 066/у-02 «Статистическая карта выбывшего из стационара»;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форма № 016/у-02 «Ведомость учета движения больных и коечного фонда стационара»;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003/у «Медицинская карта стационарного больного»;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форма 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001/у «Журнал учета приема больных и отказов в госпитализации»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№106/у-08 «Медицинское свидетельство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№106-2/у-08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свидетельство о перинатальной смертности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75814" y="3084248"/>
            <a:ext cx="83650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Форму включаются сведения о числе койко-дней, проведенных пациентами в круглосуточном стационаре, о числе и составе пациентов, исходах их лечения и об объеме хирургической помощи (экстренной и плановой).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о  случаях смерти женщин по истечении 42 дней после прерывания беременности показываются в Форме на общих основаниях.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составлении Формы для отнесения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заболеваний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 той или иной нозологической форме или классу заболеваний, следует руководствоваться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заключительным клиническим диагнозом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а в случае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смерти – первоначальной причиной смерти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Форму включаются только те заболевания, которые выставлены в качестве «основного заболевания». Если состояния, указанные в строках 10.6.5, 10.6.6 и 10.6.7, являются осложнением «основного заболевания», они в Форму не включаются.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Форме отражается число вскрытий умерших и число расхождений диагнозов.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Форме отражаются также сведения о числе операций, независимо от профиля, вида, метода проведения, выполненных пациентам. Из числа проведенных в стационаре операций выделяется число операций, при которых наблюдались осложнения…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Указания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по заполнению ФФСН №14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010" y="1887981"/>
            <a:ext cx="8124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форма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подписывается должностным лицом, ответственным за предоставление статистической информации (лицом, уполномоченным предоставлять статистическую информацию от имени юридического лица) с расшифровкой.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0807" y="4012143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NB!</a:t>
            </a:r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334" y="3642810"/>
            <a:ext cx="766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форме 14  показывается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объем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  круглосуточного стационара,  не  зависимо  от  источников   финансирования  (обратить  внимание  при  формировании  таблиц  по  оперативному  лечению в  части  применения  ВМТ)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1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Методика определения возрастных групп 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населения</a:t>
            </a:r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3099DF-1DCE-BCB5-EC5E-1E27D379CC4D}"/>
              </a:ext>
            </a:extLst>
          </p:cNvPr>
          <p:cNvSpPr txBox="1"/>
          <p:nvPr/>
        </p:nvSpPr>
        <p:spPr>
          <a:xfrm>
            <a:off x="3727938" y="1802382"/>
            <a:ext cx="7768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ГОСУДАРСТВЕННОЙ СТАТИСТИКИ</a:t>
            </a:r>
          </a:p>
          <a:p>
            <a:pPr algn="ctr" fontAlgn="base"/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июля 2019 г. N 409</a:t>
            </a:r>
          </a:p>
          <a:p>
            <a:pPr algn="ctr" fontAlgn="base"/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ОПРЕДЕЛЕНИЯ 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 НАСЕЛЕНИЯ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="" xmlns:a16="http://schemas.microsoft.com/office/drawing/2014/main" id="{A1848774-006B-33BD-6477-A6E515E10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40353"/>
              </p:ext>
            </p:extLst>
          </p:nvPr>
        </p:nvGraphicFramePr>
        <p:xfrm>
          <a:off x="2009774" y="2762249"/>
          <a:ext cx="9925049" cy="33813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2072">
                  <a:extLst>
                    <a:ext uri="{9D8B030D-6E8A-4147-A177-3AD203B41FA5}">
                      <a16:colId xmlns="" xmlns:a16="http://schemas.microsoft.com/office/drawing/2014/main" val="2564411398"/>
                    </a:ext>
                  </a:extLst>
                </a:gridCol>
                <a:gridCol w="782937"/>
                <a:gridCol w="992505"/>
                <a:gridCol w="992505"/>
                <a:gridCol w="992505"/>
                <a:gridCol w="992505"/>
                <a:gridCol w="992505">
                  <a:extLst>
                    <a:ext uri="{9D8B030D-6E8A-4147-A177-3AD203B41FA5}">
                      <a16:colId xmlns="" xmlns:a16="http://schemas.microsoft.com/office/drawing/2014/main" val="2851696159"/>
                    </a:ext>
                  </a:extLst>
                </a:gridCol>
                <a:gridCol w="992505">
                  <a:extLst>
                    <a:ext uri="{9D8B030D-6E8A-4147-A177-3AD203B41FA5}">
                      <a16:colId xmlns="" xmlns:a16="http://schemas.microsoft.com/office/drawing/2014/main" val="1005280288"/>
                    </a:ext>
                  </a:extLst>
                </a:gridCol>
                <a:gridCol w="992505">
                  <a:extLst>
                    <a:ext uri="{9D8B030D-6E8A-4147-A177-3AD203B41FA5}">
                      <a16:colId xmlns="" xmlns:a16="http://schemas.microsoft.com/office/drawing/2014/main" val="796509677"/>
                    </a:ext>
                  </a:extLst>
                </a:gridCol>
                <a:gridCol w="992505">
                  <a:extLst>
                    <a:ext uri="{9D8B030D-6E8A-4147-A177-3AD203B41FA5}">
                      <a16:colId xmlns="" xmlns:a16="http://schemas.microsoft.com/office/drawing/2014/main" val="576146675"/>
                    </a:ext>
                  </a:extLst>
                </a:gridCol>
              </a:tblGrid>
              <a:tr h="6762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1 января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85598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851681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Поправочное значение, 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627347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42123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137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33F964-2C36-6242-03FD-0373F6F67629}"/>
              </a:ext>
            </a:extLst>
          </p:cNvPr>
          <p:cNvSpPr txBox="1"/>
          <p:nvPr/>
        </p:nvSpPr>
        <p:spPr>
          <a:xfrm>
            <a:off x="1985108" y="836164"/>
            <a:ext cx="1020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Межформенный  контроль  с  формой  ФСН №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30</a:t>
            </a:r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1848774-006B-33BD-6477-A6E515E10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50826"/>
              </p:ext>
            </p:extLst>
          </p:nvPr>
        </p:nvGraphicFramePr>
        <p:xfrm>
          <a:off x="2219569" y="1539630"/>
          <a:ext cx="9628554" cy="43297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4462">
                  <a:extLst>
                    <a:ext uri="{9D8B030D-6E8A-4147-A177-3AD203B41FA5}">
                      <a16:colId xmlns:a16="http://schemas.microsoft.com/office/drawing/2014/main" xmlns="" val="2564411398"/>
                    </a:ext>
                  </a:extLst>
                </a:gridCol>
                <a:gridCol w="3001107">
                  <a:extLst>
                    <a:ext uri="{9D8B030D-6E8A-4147-A177-3AD203B41FA5}">
                      <a16:colId xmlns:a16="http://schemas.microsoft.com/office/drawing/2014/main" xmlns="" val="2851696159"/>
                    </a:ext>
                  </a:extLst>
                </a:gridCol>
                <a:gridCol w="1766278">
                  <a:extLst>
                    <a:ext uri="{9D8B030D-6E8A-4147-A177-3AD203B41FA5}">
                      <a16:colId xmlns:a16="http://schemas.microsoft.com/office/drawing/2014/main" xmlns="" val="1005280288"/>
                    </a:ext>
                  </a:extLst>
                </a:gridCol>
                <a:gridCol w="2086707">
                  <a:extLst>
                    <a:ext uri="{9D8B030D-6E8A-4147-A177-3AD203B41FA5}">
                      <a16:colId xmlns:a16="http://schemas.microsoft.com/office/drawing/2014/main" xmlns="" val="796509677"/>
                    </a:ext>
                  </a:extLst>
                </a:gridCol>
              </a:tblGrid>
              <a:tr h="935332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форма  14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форма 30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85598"/>
                  </a:ext>
                </a:extLst>
              </a:tr>
              <a:tr h="1167007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выписано  пациентов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(таб.2000 гр.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(стр. 1+стр.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22)   +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000" algn="l" fontAlgn="t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гр. 22 (стр. 1+ стр.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22) +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переведено пациентов </a:t>
                      </a:r>
                    </a:p>
                    <a:p>
                      <a:pPr marL="144000" algn="l" fontAlgn="t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(таб.2100 стр.7 гр. 3)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таб. 3100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гр.10 (стр.1 +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стр. 143)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8516819"/>
                  </a:ext>
                </a:extLst>
              </a:tr>
              <a:tr h="1245401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переведено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  в  др.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стационары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таб.2100,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гр.3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всех,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МО,  имеющих  родильные  отделения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таб.3101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стр.1, гр.3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6273471"/>
                  </a:ext>
                </a:extLst>
              </a:tr>
              <a:tr h="981984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умерло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пациентов,  всего 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таб.2000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стр.1( гр.8+ гр.28)</a:t>
                      </a: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таб.3100, </a:t>
                      </a:r>
                    </a:p>
                    <a:p>
                      <a:pPr marL="144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гр.13 (стр. 1 + стр.143)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9" marR="5039" marT="5039" marB="0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2123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04E77A-30BC-EB98-ABE5-4CD88AD51A85}"/>
              </a:ext>
            </a:extLst>
          </p:cNvPr>
          <p:cNvSpPr txBox="1"/>
          <p:nvPr/>
        </p:nvSpPr>
        <p:spPr>
          <a:xfrm>
            <a:off x="6471137" y="6446838"/>
            <a:ext cx="4704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№14 «Сведения о деятельности подразделений медицинской организации, оказывающих медицинскую помощь в стационарных условиях»</a:t>
            </a:r>
          </a:p>
        </p:txBody>
      </p:sp>
    </p:spTree>
    <p:extLst>
      <p:ext uri="{BB962C8B-B14F-4D97-AF65-F5344CB8AC3E}">
        <p14:creationId xmlns:p14="http://schemas.microsoft.com/office/powerpoint/2010/main" val="40213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МКБ-10,  правила  кодирования  симптомов (</a:t>
            </a:r>
            <a:r>
              <a:rPr lang="en-US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R)</a:t>
            </a:r>
            <a:r>
              <a:rPr lang="ru-RU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 и факторов</a:t>
            </a:r>
            <a:r>
              <a:rPr lang="en-US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 (Z</a:t>
            </a:r>
            <a:r>
              <a:rPr lang="en-US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106" y="1383323"/>
            <a:ext cx="5806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симптомами заболевания (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госпитализируются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уточнения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3293" y="3252376"/>
            <a:ext cx="3451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 установлен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 в соответствующей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рубрике (А00-Т98)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8980" y="3252376"/>
            <a:ext cx="44154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 не  подтвержден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 в  рубрике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Z03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 наблюдение  и  оценка  при  подозрении  на заболевание  или  патологическое  состояние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(Обследование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наблюдение  с  др.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  и  подрубрики  Класса ХХI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«Факторы, влияющие на состояние здоровья  населения  и обращения в учреждения здравоохранения» (Z00-Z99)</a:t>
            </a: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3829120" y="2091209"/>
            <a:ext cx="1211803" cy="1161167"/>
          </a:xfrm>
          <a:prstGeom prst="straightConnector1">
            <a:avLst/>
          </a:prstGeom>
          <a:ln w="38100">
            <a:solidFill>
              <a:srgbClr val="D33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57891" y="3573584"/>
            <a:ext cx="0" cy="884897"/>
          </a:xfrm>
          <a:prstGeom prst="straightConnector1">
            <a:avLst/>
          </a:prstGeom>
          <a:ln w="38100">
            <a:solidFill>
              <a:srgbClr val="D33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>
            <a:off x="8014678" y="2024778"/>
            <a:ext cx="1472044" cy="1227598"/>
          </a:xfrm>
          <a:prstGeom prst="straightConnector1">
            <a:avLst/>
          </a:prstGeom>
          <a:ln w="38100">
            <a:solidFill>
              <a:srgbClr val="D33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823937" y="3610708"/>
            <a:ext cx="0" cy="810651"/>
          </a:xfrm>
          <a:prstGeom prst="straightConnector1">
            <a:avLst/>
          </a:prstGeom>
          <a:ln w="38100">
            <a:solidFill>
              <a:srgbClr val="D33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36852" y="310723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Дефекты 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кодирования  заболеваний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97370"/>
              </p:ext>
            </p:extLst>
          </p:nvPr>
        </p:nvGraphicFramePr>
        <p:xfrm>
          <a:off x="2230689" y="913790"/>
          <a:ext cx="9906001" cy="5553999"/>
        </p:xfrm>
        <a:graphic>
          <a:graphicData uri="http://schemas.openxmlformats.org/drawingml/2006/table">
            <a:tbl>
              <a:tblPr/>
              <a:tblGrid>
                <a:gridCol w="1198923"/>
                <a:gridCol w="1688697"/>
                <a:gridCol w="1401294"/>
                <a:gridCol w="732687"/>
                <a:gridCol w="195842"/>
                <a:gridCol w="742622"/>
                <a:gridCol w="3945936"/>
              </a:tblGrid>
              <a:tr h="4104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МКБ-10 пересмотра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 пациентов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фенилкетонурия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стр.5.12  по гр. 4,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E70.0-1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обмена галактозы 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стр.5.13 по гр. 4,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E74.2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 труд.  возраста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 1 типа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стр.5.4.1 по гр.  13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 2 типа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стр.5.4.2 по гр. 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E11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дисфункция яичников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стр.5.9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E28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дисфункция яичек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5.10 гр.25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E29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болезнь Паркинсона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стр.7.3.1  по гр. 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G20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болезнь Альцгеймера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стр.7.4.1  по гр. 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G30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ИБС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 по  стр. 10.4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I20-I25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 ЦВБ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 по  стр. 10.7,                   гр. 4-7;     13-16; 22-27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I69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 ЦВБ I69  не  используются  для  кодирования  заболевания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форма о ИБС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гр. 4, 13,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возможен  только " поздний"  синдром  Дресслера,  развившийся  после  4  недель  от  ИМ. Представить  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 ритма  и  проводимости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10.6.6-10.6.9 гр. 4,13,22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I44.0-I44.3;  I47.2;  I48; I49.5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Указание  по  заполнению  ф.14:  Если состояния, указанные в строках 10.6.6- 10.6.9, являются осложнением "основного заболевания", они в форму не включаются.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инсульт, не уточненный, как   кровоизлияние  или инфаркт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10.7.4 гр.4, 13,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I64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эпикриз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бронхит хронический и неуточненный,  эмфизема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11.7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J40-J43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другая хроническая обструктивная  легочная болезнь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11.8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J44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бронхоэктатическая болезнь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11.9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J47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 труд.  возраста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ювенильный  артрит  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стр. 14.1.3 гр.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M08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 труд.  возраста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менструаций  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15.10 гр.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N91-N94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 следует рассмотреть  код  N95  "Нарушения менопаузы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в околоменопаузном периоде", на  оставшихся  представить эпикриз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 труд.  возраста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женское бесплодие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15.11 гр.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N97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эрозия и эктропион шейки матки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15.9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N86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менструаций  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15.10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N91-N94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женское бесплодие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15.11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N97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старше труд.  возраста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  и  роды  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16.0 гр. 13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O00-O99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 представить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эпикриз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 года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  и  роды  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16.0 гр. 25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O00-O99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взрослые, дети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19 гр. 4,13, 22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R00-R99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18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63" marR="4418" marT="4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2"/>
            <a:ext cx="997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Основы  учета  причин </a:t>
            </a:r>
            <a:r>
              <a:rPr lang="ru-RU" sz="28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смертности</a:t>
            </a:r>
            <a:endParaRPr lang="ru-RU" sz="28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3406" y="1489298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официальной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 причин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 учитывается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первоначальная причина смерти (ППС)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смерти используются для дополнительного анализа по множественным причинам смерти.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диагнозы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зарегистрированы в форме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500" y="4505938"/>
            <a:ext cx="8755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NB!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формирования  отчета  необходимо  сверить  первоначальные  причины  смерти  с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медицинскими  свидетельствами  о смерти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Необходимо представить подтверждающие документы на следующие случаи смерти </a:t>
            </a:r>
            <a:r>
              <a:rPr lang="ru-RU" altLang="ru-RU" sz="28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27680" y="2555703"/>
            <a:ext cx="9620249" cy="3368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Сепсис (А40-41, строка 2.4</a:t>
            </a:r>
            <a:r>
              <a:rPr lang="ru-RU" altLang="ru-RU" sz="16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)</a:t>
            </a:r>
            <a:endParaRPr lang="ru-RU" altLang="ru-RU" sz="1600" dirty="0">
              <a:solidFill>
                <a:srgbClr val="116857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Анемии (D50-D64, строка 4.1)</a:t>
            </a: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Ожирение (Е66, строка 5.11)</a:t>
            </a: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Органические психические расстройства (F01-F19, из строки 6.0)</a:t>
            </a: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Гастрит и дуоденит (К29, строка 12.2) – для взрослых 18 лет и старше</a:t>
            </a: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Материнская смертность (О00-О99, строка 16.0)</a:t>
            </a:r>
          </a:p>
          <a:p>
            <a:pPr>
              <a:lnSpc>
                <a:spcPct val="150000"/>
              </a:lnSpc>
              <a:buSzPts val="2400"/>
            </a:pPr>
            <a:r>
              <a:rPr lang="ru-RU" altLang="ru-RU" sz="16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Заболевания кожи и подкожной клетчатки (L00-L98, строка 13)</a:t>
            </a:r>
          </a:p>
          <a:p>
            <a:pPr>
              <a:buSzPts val="2400"/>
            </a:pPr>
            <a:endParaRPr lang="ru-RU" altLang="ru-RU" sz="1600" b="1" dirty="0" smtClean="0">
              <a:solidFill>
                <a:srgbClr val="0C0472"/>
              </a:solidFill>
            </a:endParaRPr>
          </a:p>
          <a:p>
            <a:pPr marL="0" indent="0">
              <a:buSzPts val="2400"/>
              <a:buFont typeface="Arial" panose="020B0604020202020204" pitchFamily="34" charset="0"/>
              <a:buNone/>
            </a:pPr>
            <a:endParaRPr lang="ru-RU" altLang="ru-RU" sz="1600" b="1" dirty="0" smtClean="0">
              <a:solidFill>
                <a:srgbClr val="0C0472"/>
              </a:solidFill>
            </a:endParaRPr>
          </a:p>
          <a:p>
            <a:endParaRPr lang="ru-RU" altLang="ru-RU" sz="1600" b="1" dirty="0" smtClean="0">
              <a:solidFill>
                <a:srgbClr val="0C0472"/>
              </a:solidFill>
            </a:endParaRPr>
          </a:p>
          <a:p>
            <a:endParaRPr lang="ru-RU" altLang="ru-RU" sz="1600" b="1" dirty="0" smtClean="0">
              <a:solidFill>
                <a:srgbClr val="0C0472"/>
              </a:solidFill>
            </a:endParaRPr>
          </a:p>
          <a:p>
            <a:endParaRPr lang="ru-RU" altLang="ru-RU" sz="1600" b="1" dirty="0" smtClean="0"/>
          </a:p>
          <a:p>
            <a:endParaRPr lang="ru-RU" alt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23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Форма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14 Таблица 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3000</a:t>
            </a:r>
          </a:p>
          <a:p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Состав новорожденных с заболеваниями, поступивших в возрасте 0-6 дней жизни, и исходы их лечения»</a:t>
            </a:r>
          </a:p>
          <a:p>
            <a:pPr algn="ctr"/>
            <a:endParaRPr lang="ru-RU" sz="20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7784" y="3048462"/>
            <a:ext cx="9169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3000 заполняют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стационары, оказывающие медицинскую помощь детям , поступившим в 0-6 суток жизни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Перинатальные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по детям, поступившим из других медицинских организаций на лечение </a:t>
            </a:r>
          </a:p>
        </p:txBody>
      </p:sp>
    </p:spTree>
    <p:extLst>
      <p:ext uri="{BB962C8B-B14F-4D97-AF65-F5344CB8AC3E}">
        <p14:creationId xmlns:p14="http://schemas.microsoft.com/office/powerpoint/2010/main" val="1722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127436" y="834348"/>
            <a:ext cx="9978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Таб. 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4000  </a:t>
            </a:r>
          </a:p>
          <a:p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Хирургическая  </a:t>
            </a:r>
            <a:r>
              <a:rPr lang="ru-RU" sz="20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работа  стационара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5222" y="1668923"/>
            <a:ext cx="85315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включаются сведения о всех выполненных операциях (плановых и экстренных), проведенных в лечебном учреждении, независимо от того, в каком отделении была проведена операция.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нескольких операций  одному и тому же пациенту в таблице показываются все операции, независимо от того, одномоментно или в разные сроки были произведены эти операции.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Операция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произведенная в несколько этапов в течение одной госпитализации, учитывается как одна операция.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«умерло оперированных в стационаре» указывается число умерших оперированных пациентов, независимо от причины смерти: заболевание, по поводу которого была произведена операция, осложнение, связанное с операцией или другие заболевания.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пациента, перенесшего несколько операций, как умершего его следуют показывать лишь по одной операции (наиболее сложной и радикальной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28 - указывается число направленных материалов на морфологическое исследование по числу операций  (Приказ МЗ РФ от 24 марта 2016 г. №179Н)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2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Порядок  предоставления  отчета  по  ФФСН 14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6624" y="1249850"/>
            <a:ext cx="96248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</a:p>
          <a:p>
            <a:pPr marL="342900" indent="-342900">
              <a:buFontTx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пакет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сдачи отчета документов в означенном формате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(слайд №3).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росьба отправлять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запрашиваемые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документы.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сдаче  отчета, в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облачном  хранилище.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14  на математические ошибки  и  их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этап: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 позднее, чем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24 часа до  официального  графика  приема,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исключения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ошибок,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на  предварительный  просмотр.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формы будет осуществляться после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13, 32 и 32 вкладыш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30 коечный фонд таб. 3100, таб. 3101  и таб.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5503,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«принято» в программе)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 случае,  если  необходимы  уточнения  или  исправления, специалист  ЦМС  отклоняет  форму   с    комментариями  в  программе и связывается с лицом, ответственным за сдачу отчета, по телефону. Для  уточнения  всех  возникающих  вопросов  необходимо  пользоваться электронной  почтой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@zdrav.mos.ru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Общение в чатах социальных сетей исключено.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 дальнейшей  работы  с  формой  необходимо  дождаться  изменения  статуса  или  сообщения  по  электронной  почте.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этап: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Распечатывать  форму  медицинские организации  могут  после  допуска  на  печать формы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(следующий  день,  после  получения статуса «принято»)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Форма  14  таб. 4000,  4001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2695" y="1398616"/>
            <a:ext cx="8955993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строке  21  к   «прочим»  операциям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 быть  отнесены  только: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 на  мочевом  пузыре  и  уретре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 на  забрюшинном  пространстве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  костного  мозга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695" y="3337608"/>
            <a:ext cx="89559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>
                <a:solidFill>
                  <a:prstClr val="black"/>
                </a:solidFill>
              </a:rPr>
              <a:t>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остальные  операции  должны  быть  учтены  по  анатомическому  признаку;</a:t>
            </a: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 должно  быть  «прочих» по строке: 8 (операции  на  сосудах).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 по  строке 2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(операции  на  нервной  системе)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 включать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 по  удалению/дренированию  абсцесса  головного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 (представить  пояснительную  записку)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Таблица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4201 трансплантации 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1198" y="1665350"/>
            <a:ext cx="80053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вносится информация о пересадке органов, а из тканей – только  костного мозга.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пересадке тканей (роговицы, свободного кожного лоскута и т.д.) не вносятся в таблицу.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не показываются реконструктивно-пластические операции с использованием аутотрансплантатов органов или тканей человека, а также с использованием медицинских изделий, полученных из органов или тканей человека.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«прочие органы» вносится информация о пересадке трахеи, верхней конечности и ее фрагментов, нижней конечности и ее фрагментов.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9 необходимо указывать число направленных материалов на морфологическое исследование по числу трансплантаций  (Приказ МЗ РФ от 24 марта 2016 г. № 179Н)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сверки данных таблицы с отраслевой формой №63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строгое соответствие.</a:t>
            </a:r>
          </a:p>
        </p:txBody>
      </p:sp>
    </p:spTree>
    <p:extLst>
      <p:ext uri="{BB962C8B-B14F-4D97-AF65-F5344CB8AC3E}">
        <p14:creationId xmlns:p14="http://schemas.microsoft.com/office/powerpoint/2010/main" val="37437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Сверка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мониторингов и ФФСН №14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407" y="1899136"/>
            <a:ext cx="98071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В течение года в процессе </a:t>
            </a:r>
            <a:r>
              <a:rPr lang="ru-RU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мониторингов </a:t>
            </a:r>
            <a:r>
              <a:rPr lang="ru-RU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собирается значительное количество показателей, которые  предоставляются и анализируются в МЗ РФ, Росздранадзоре, Счетной палате , Департаменте здравоохранения города Москвы. При составлении отчета по </a:t>
            </a:r>
            <a:r>
              <a:rPr lang="ru-RU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ФФСН № 14 просьба исходить из сведений, поданных в мониторингах. Во время приема отчета будет </a:t>
            </a:r>
            <a:r>
              <a:rPr lang="ru-RU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проводиться сверка по нарастающему итогу с предоставленными мониторингами. В случае расхождения </a:t>
            </a:r>
            <a:r>
              <a:rPr lang="ru-RU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более 5% необходимо </a:t>
            </a:r>
            <a:r>
              <a:rPr lang="ru-RU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предоставлять пояснение за подписью руководителя МО. </a:t>
            </a:r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0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A43243-0AFD-2E09-73AB-11FF899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CCB3C4-DC97-BBAB-F81B-3555E924D0A2}"/>
              </a:ext>
            </a:extLst>
          </p:cNvPr>
          <p:cNvSpPr/>
          <p:nvPr/>
        </p:nvSpPr>
        <p:spPr>
          <a:xfrm>
            <a:off x="9289772" y="4721218"/>
            <a:ext cx="2384777" cy="2146718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BA93A-31EE-1BFE-BE70-454D353DDBB7}"/>
              </a:ext>
            </a:extLst>
          </p:cNvPr>
          <p:cNvSpPr txBox="1"/>
          <p:nvPr/>
        </p:nvSpPr>
        <p:spPr>
          <a:xfrm>
            <a:off x="1084262" y="5508027"/>
            <a:ext cx="712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3A46AB-EDD0-6F07-2185-5B795A1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232" y="5517446"/>
            <a:ext cx="1265855" cy="5232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577408F-8851-468A-7FAE-346355C88399}"/>
              </a:ext>
            </a:extLst>
          </p:cNvPr>
          <p:cNvGrpSpPr/>
          <p:nvPr/>
        </p:nvGrpSpPr>
        <p:grpSpPr>
          <a:xfrm>
            <a:off x="17462" y="9939"/>
            <a:ext cx="12192000" cy="4680235"/>
            <a:chOff x="0" y="13589"/>
            <a:chExt cx="12192000" cy="468023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36A1192F-1A8C-18EA-2C13-092F55EFF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50703FE-6AD5-D268-E1FB-892D0CAA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008063" y="1396907"/>
            <a:ext cx="8281710" cy="3539430"/>
          </a:xfrm>
          <a:prstGeom prst="rect">
            <a:avLst/>
          </a:prstGeom>
          <a:noFill/>
          <a:ln>
            <a:solidFill>
              <a:srgbClr val="116857"/>
            </a:solidFill>
          </a:ln>
        </p:spPr>
        <p:txBody>
          <a:bodyPr wrap="square">
            <a:spAutoFit/>
          </a:bodyPr>
          <a:lstStyle/>
          <a:p>
            <a:pPr algn="ctr" fontAlgn="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Мартыненко Елена Викторовна</a:t>
            </a:r>
          </a:p>
          <a:p>
            <a:pPr algn="ctr" fontAlgn="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8(495)417-12-0 8;   (495)417-12-09 </a:t>
            </a:r>
            <a:r>
              <a:rPr lang="ru-RU" sz="2800" b="1" dirty="0" smtClean="0">
                <a:solidFill>
                  <a:srgbClr val="E14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 321      </a:t>
            </a:r>
          </a:p>
          <a:p>
            <a:pPr algn="ctr" fontAlgn="t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MartynenkoEV1@zdrav.mos.ru</a:t>
            </a:r>
            <a:endParaRPr lang="ru-RU" sz="32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348">
            <a:extLst>
              <a:ext uri="{FF2B5EF4-FFF2-40B4-BE49-F238E27FC236}">
                <a16:creationId xmlns:a16="http://schemas.microsoft.com/office/drawing/2014/main" xmlns="" id="{B3572AD8-0618-E0D7-9A85-266E82A99B0E}"/>
              </a:ext>
            </a:extLst>
          </p:cNvPr>
          <p:cNvSpPr/>
          <p:nvPr/>
        </p:nvSpPr>
        <p:spPr>
          <a:xfrm flipH="1">
            <a:off x="13405202" y="5544651"/>
            <a:ext cx="75137" cy="91615"/>
          </a:xfrm>
          <a:custGeom>
            <a:avLst/>
            <a:gdLst>
              <a:gd name="connsiteX0" fmla="*/ 14193 w 134494"/>
              <a:gd name="connsiteY0" fmla="*/ 59627 h 134684"/>
              <a:gd name="connsiteX1" fmla="*/ 1 w 134494"/>
              <a:gd name="connsiteY1" fmla="*/ 74010 h 134684"/>
              <a:gd name="connsiteX2" fmla="*/ 14289 w 134494"/>
              <a:gd name="connsiteY2" fmla="*/ 88202 h 134684"/>
              <a:gd name="connsiteX3" fmla="*/ 14670 w 134494"/>
              <a:gd name="connsiteY3" fmla="*/ 88202 h 134684"/>
              <a:gd name="connsiteX4" fmla="*/ 37148 w 134494"/>
              <a:gd name="connsiteY4" fmla="*/ 97441 h 134684"/>
              <a:gd name="connsiteX5" fmla="*/ 46388 w 134494"/>
              <a:gd name="connsiteY5" fmla="*/ 120111 h 134684"/>
              <a:gd name="connsiteX6" fmla="*/ 60580 w 134494"/>
              <a:gd name="connsiteY6" fmla="*/ 134494 h 134684"/>
              <a:gd name="connsiteX7" fmla="*/ 60675 w 134494"/>
              <a:gd name="connsiteY7" fmla="*/ 134494 h 134684"/>
              <a:gd name="connsiteX8" fmla="*/ 74963 w 134494"/>
              <a:gd name="connsiteY8" fmla="*/ 120301 h 134684"/>
              <a:gd name="connsiteX9" fmla="*/ 57341 w 134494"/>
              <a:gd name="connsiteY9" fmla="*/ 77153 h 134684"/>
              <a:gd name="connsiteX10" fmla="*/ 14193 w 134494"/>
              <a:gd name="connsiteY10" fmla="*/ 59532 h 134684"/>
              <a:gd name="connsiteX11" fmla="*/ 99442 w 134494"/>
              <a:gd name="connsiteY11" fmla="*/ 35148 h 134684"/>
              <a:gd name="connsiteX12" fmla="*/ 14193 w 134494"/>
              <a:gd name="connsiteY12" fmla="*/ 1 h 134684"/>
              <a:gd name="connsiteX13" fmla="*/ 1 w 134494"/>
              <a:gd name="connsiteY13" fmla="*/ 14383 h 134684"/>
              <a:gd name="connsiteX14" fmla="*/ 14289 w 134494"/>
              <a:gd name="connsiteY14" fmla="*/ 28576 h 134684"/>
              <a:gd name="connsiteX15" fmla="*/ 14670 w 134494"/>
              <a:gd name="connsiteY15" fmla="*/ 28576 h 134684"/>
              <a:gd name="connsiteX16" fmla="*/ 79249 w 134494"/>
              <a:gd name="connsiteY16" fmla="*/ 55341 h 134684"/>
              <a:gd name="connsiteX17" fmla="*/ 106014 w 134494"/>
              <a:gd name="connsiteY17" fmla="*/ 120301 h 134684"/>
              <a:gd name="connsiteX18" fmla="*/ 120207 w 134494"/>
              <a:gd name="connsiteY18" fmla="*/ 134684 h 134684"/>
              <a:gd name="connsiteX19" fmla="*/ 120207 w 134494"/>
              <a:gd name="connsiteY19" fmla="*/ 134684 h 134684"/>
              <a:gd name="connsiteX20" fmla="*/ 134494 w 134494"/>
              <a:gd name="connsiteY20" fmla="*/ 120492 h 134684"/>
              <a:gd name="connsiteX21" fmla="*/ 99347 w 134494"/>
              <a:gd name="connsiteY21" fmla="*/ 35243 h 13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494" h="134684">
                <a:moveTo>
                  <a:pt x="14193" y="59627"/>
                </a:moveTo>
                <a:cubicBezTo>
                  <a:pt x="6288" y="59627"/>
                  <a:pt x="1" y="66104"/>
                  <a:pt x="1" y="74010"/>
                </a:cubicBezTo>
                <a:cubicBezTo>
                  <a:pt x="1" y="81820"/>
                  <a:pt x="6478" y="88202"/>
                  <a:pt x="14289" y="88202"/>
                </a:cubicBezTo>
                <a:cubicBezTo>
                  <a:pt x="14384" y="88202"/>
                  <a:pt x="14574" y="88202"/>
                  <a:pt x="14670" y="88202"/>
                </a:cubicBezTo>
                <a:cubicBezTo>
                  <a:pt x="23147" y="88202"/>
                  <a:pt x="31148" y="91441"/>
                  <a:pt x="37148" y="97441"/>
                </a:cubicBezTo>
                <a:cubicBezTo>
                  <a:pt x="43149" y="103442"/>
                  <a:pt x="46483" y="111538"/>
                  <a:pt x="46388" y="120111"/>
                </a:cubicBezTo>
                <a:cubicBezTo>
                  <a:pt x="46388" y="128017"/>
                  <a:pt x="52674" y="134494"/>
                  <a:pt x="60580" y="134494"/>
                </a:cubicBezTo>
                <a:lnTo>
                  <a:pt x="60675" y="134494"/>
                </a:lnTo>
                <a:cubicBezTo>
                  <a:pt x="68486" y="134494"/>
                  <a:pt x="74867" y="128207"/>
                  <a:pt x="74963" y="120301"/>
                </a:cubicBezTo>
                <a:cubicBezTo>
                  <a:pt x="75058" y="104014"/>
                  <a:pt x="68867" y="88678"/>
                  <a:pt x="57341" y="77153"/>
                </a:cubicBezTo>
                <a:cubicBezTo>
                  <a:pt x="45816" y="65628"/>
                  <a:pt x="30290" y="59627"/>
                  <a:pt x="14193" y="59532"/>
                </a:cubicBezTo>
                <a:close/>
                <a:moveTo>
                  <a:pt x="99442" y="35148"/>
                </a:moveTo>
                <a:cubicBezTo>
                  <a:pt x="76677" y="12383"/>
                  <a:pt x="46007" y="-95"/>
                  <a:pt x="14193" y="1"/>
                </a:cubicBezTo>
                <a:cubicBezTo>
                  <a:pt x="6288" y="1"/>
                  <a:pt x="-94" y="6478"/>
                  <a:pt x="1" y="14383"/>
                </a:cubicBezTo>
                <a:cubicBezTo>
                  <a:pt x="1" y="22289"/>
                  <a:pt x="6383" y="28576"/>
                  <a:pt x="14289" y="28576"/>
                </a:cubicBezTo>
                <a:cubicBezTo>
                  <a:pt x="14289" y="28576"/>
                  <a:pt x="14574" y="28576"/>
                  <a:pt x="14670" y="28576"/>
                </a:cubicBezTo>
                <a:cubicBezTo>
                  <a:pt x="39054" y="28576"/>
                  <a:pt x="62009" y="38101"/>
                  <a:pt x="79249" y="55341"/>
                </a:cubicBezTo>
                <a:cubicBezTo>
                  <a:pt x="96584" y="72676"/>
                  <a:pt x="106109" y="95727"/>
                  <a:pt x="106014" y="120301"/>
                </a:cubicBezTo>
                <a:cubicBezTo>
                  <a:pt x="106014" y="128207"/>
                  <a:pt x="112396" y="134589"/>
                  <a:pt x="120207" y="134684"/>
                </a:cubicBezTo>
                <a:lnTo>
                  <a:pt x="120207" y="134684"/>
                </a:lnTo>
                <a:cubicBezTo>
                  <a:pt x="128112" y="134684"/>
                  <a:pt x="134494" y="128302"/>
                  <a:pt x="134494" y="120492"/>
                </a:cubicBezTo>
                <a:cubicBezTo>
                  <a:pt x="134589" y="88297"/>
                  <a:pt x="122112" y="58008"/>
                  <a:pt x="99347" y="352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1914525" y="472403"/>
            <a:ext cx="1027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Документы, которые 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необходимо  предоставить  при  сдаче  годового  отчета  за  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202</a:t>
            </a:r>
            <a:r>
              <a:rPr lang="en-US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год</a:t>
            </a:r>
          </a:p>
          <a:p>
            <a:endParaRPr lang="ru-RU" sz="2400" b="1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3008"/>
              </p:ext>
            </p:extLst>
          </p:nvPr>
        </p:nvGraphicFramePr>
        <p:xfrm>
          <a:off x="1914525" y="1399877"/>
          <a:ext cx="10239375" cy="4997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50"/>
                <a:gridCol w="4171950"/>
                <a:gridCol w="2133600"/>
                <a:gridCol w="2847975"/>
              </a:tblGrid>
              <a:tr h="393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Таблица</a:t>
                      </a:r>
                    </a:p>
                  </a:txBody>
                  <a:tcPr marL="857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Сведения для предоставления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Формат предоставления</a:t>
                      </a:r>
                    </a:p>
                  </a:txBody>
                  <a:tcPr marL="857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Имя  файла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857"/>
                    </a:solidFill>
                  </a:tcPr>
                </a:tc>
              </a:tr>
              <a:tr h="4745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2000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Расшифровка строки 19 таб. 2000 ФФСН № 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Любой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организации_2000_ 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2000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 материнской смертности (Посмертный эпикриз и протокол вскрытия на каждый случай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(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из персональных данных оставить только возраст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 в формате pdf одним файлом на каждый случай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МС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2000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Выписной эпикриз на случай… Посмерный эпикриз на случай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из персональных данных оставить только возраст)-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только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случаев, предоставляемых 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МЗ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слайд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 в формате pdf одним файлом на каждый случай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Эпикриз на (код МКБ 10)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2000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Выписной эпикриз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из персональных данных оставить только возраст)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случай по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стр.16  гр. 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 в формате pdf одним файлом на каждый случай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Эпикриз на О16 _ старше трудоспособного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4000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Расшифровка прочих операций по  стр. 2.0 таб.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Любой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 4000_2.0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6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4000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Расшифровка прочих операций на артериях, питающих головной мозг по стр. 8.1.1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шаблону в формате Excel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 4000_8.1.1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4000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Расшифровка операций на венах с применением ВМТ таб. 4000 стр. 8.2 гр.7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шаблону в формате Excel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 4000_8.2_ВМТ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4000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Расшифровка операций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экстирпации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надвлагалищной ампутации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матки с применением ВМТ таб. 4000 стр. 13.1 гр.7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шаблону в формате Excel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 4000_13.1_ВМТ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Таблица 4201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ФФСН № 63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 в формате pdf одним файлом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Ф14_название мед. организации_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1168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305" y="81545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Unbounded" panose="020B0604020202020204" charset="-52"/>
              </a:rPr>
              <a:t>Изменения в ФФСН №14</a:t>
            </a:r>
            <a:endParaRPr lang="ru-RU" sz="24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0300" y="1496110"/>
            <a:ext cx="90201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В таблицу 2000 </a:t>
            </a:r>
          </a:p>
          <a:p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в класс «Злокачественные </a:t>
            </a:r>
            <a:r>
              <a:rPr lang="ru-RU" dirty="0">
                <a:solidFill>
                  <a:srgbClr val="1C7D7C"/>
                </a:solidFill>
                <a:latin typeface="Unbounded" panose="020B0604020202020204" charset="-52"/>
              </a:rPr>
              <a:t>новообразования лимфоидной, кроветворной и родственных им </a:t>
            </a:r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тканей» (</a:t>
            </a:r>
            <a:r>
              <a:rPr lang="en-US" dirty="0" smtClean="0">
                <a:solidFill>
                  <a:srgbClr val="1C7D7C"/>
                </a:solidFill>
                <a:latin typeface="Unbounded" panose="020B0604020202020204" charset="-52"/>
              </a:rPr>
              <a:t>C81-C96</a:t>
            </a:r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) добавлены строки:</a:t>
            </a: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  <a:p>
            <a:r>
              <a:rPr lang="ru-RU" sz="1600" dirty="0">
                <a:solidFill>
                  <a:srgbClr val="C00000"/>
                </a:solidFill>
                <a:latin typeface="Unbounded" panose="020B0604020202020204" charset="-52"/>
              </a:rPr>
              <a:t>3.1.3.1 </a:t>
            </a:r>
            <a:r>
              <a:rPr lang="ru-RU" sz="1600" dirty="0" smtClean="0">
                <a:solidFill>
                  <a:srgbClr val="C00000"/>
                </a:solidFill>
                <a:latin typeface="Unbounded" panose="020B0604020202020204" charset="-52"/>
              </a:rPr>
              <a:t>   лимфома Ходжкина (</a:t>
            </a:r>
            <a:r>
              <a:rPr lang="en-US" sz="1600" dirty="0" smtClean="0">
                <a:solidFill>
                  <a:srgbClr val="C00000"/>
                </a:solidFill>
                <a:latin typeface="Unbounded" panose="020B0604020202020204" charset="-52"/>
              </a:rPr>
              <a:t>C81</a:t>
            </a:r>
            <a:r>
              <a:rPr lang="ru-RU" sz="1600" dirty="0" smtClean="0">
                <a:solidFill>
                  <a:srgbClr val="C00000"/>
                </a:solidFill>
                <a:latin typeface="Unbounded" panose="020B0604020202020204" charset="-52"/>
              </a:rPr>
              <a:t>)</a:t>
            </a:r>
          </a:p>
          <a:p>
            <a:endParaRPr lang="ru-RU" sz="1400" dirty="0" smtClean="0">
              <a:solidFill>
                <a:srgbClr val="C00000"/>
              </a:solidFill>
              <a:latin typeface="Unbounded" panose="020B0604020202020204" charset="-52"/>
            </a:endParaRPr>
          </a:p>
          <a:p>
            <a:endParaRPr lang="ru-RU" sz="1400" dirty="0">
              <a:solidFill>
                <a:srgbClr val="C00000"/>
              </a:solidFill>
              <a:latin typeface="Unbounded" panose="020B0604020202020204" charset="-52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Unbounded" panose="020B0604020202020204" charset="-52"/>
              </a:rPr>
              <a:t>3.1.3.11  </a:t>
            </a:r>
            <a:r>
              <a:rPr lang="ru-RU" sz="1600" dirty="0">
                <a:solidFill>
                  <a:srgbClr val="C00000"/>
                </a:solidFill>
                <a:latin typeface="Unbounded" panose="020B0604020202020204" charset="-52"/>
              </a:rPr>
              <a:t>множественная миелома и злокачественные плазмоклеточные </a:t>
            </a:r>
            <a:r>
              <a:rPr lang="ru-RU" sz="1600" dirty="0" smtClean="0">
                <a:solidFill>
                  <a:srgbClr val="C00000"/>
                </a:solidFill>
                <a:latin typeface="Unbounded" panose="020B0604020202020204" charset="-52"/>
              </a:rPr>
              <a:t>новообразования (</a:t>
            </a:r>
            <a:r>
              <a:rPr lang="en-US" sz="1600" dirty="0" smtClean="0">
                <a:solidFill>
                  <a:srgbClr val="C00000"/>
                </a:solidFill>
                <a:latin typeface="Unbounded" panose="020B0604020202020204" charset="-52"/>
              </a:rPr>
              <a:t>C90</a:t>
            </a:r>
            <a:r>
              <a:rPr lang="ru-RU" sz="1600" dirty="0" smtClean="0">
                <a:solidFill>
                  <a:srgbClr val="C00000"/>
                </a:solidFill>
                <a:latin typeface="Unbounded" panose="020B0604020202020204" charset="-52"/>
              </a:rPr>
              <a:t>)</a:t>
            </a:r>
            <a:endParaRPr lang="ru-RU" sz="16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305" y="81545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Unbounded" panose="020B0604020202020204" charset="-52"/>
              </a:rPr>
              <a:t>Изменения в ФФСН №14</a:t>
            </a:r>
            <a:endParaRPr lang="ru-RU" sz="24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1828800"/>
            <a:ext cx="8943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Таблица 2100 </a:t>
            </a: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Из числа выписанных пациентов направлено в медицинские организации на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1 </a:t>
            </a:r>
            <a:r>
              <a:rPr lang="ru-RU" dirty="0">
                <a:latin typeface="Times New Roman"/>
                <a:ea typeface="Times New Roman"/>
              </a:rPr>
              <a:t>этап медицинской реабилитации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1_______, из них в возрасте 0-17 лет  2________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из числа выписанных пациентов направлено в медицинские организации на 2 этап медицинской реабилитации: в стационарных условиях 3 ________, из них в возрасте 0-17 лет  4__________, в условиях дневного стационара 5 _______, из них в возрасте 0-17 лет  6_______.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Из числа выписанных пациентов направлено в медицинские организации на 3 этап медицинской реабилитации: в амбулаторных условиях 7_______, из них в возрасте 0-17 лет  8_________, в условиях дневного стационара 9_________, из них в возрасте 0-17 лет  10________, в санатории 11_________, из них в возрасте 0-17 лет  12________.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305" y="81545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Unbounded" panose="020B0604020202020204" charset="-52"/>
              </a:rPr>
              <a:t>Изменения в ФФСН №14</a:t>
            </a:r>
            <a:endParaRPr lang="ru-RU" sz="24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0300" y="1496110"/>
            <a:ext cx="902017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C7D7C"/>
                </a:solidFill>
                <a:latin typeface="Unbounded" panose="020B0604020202020204" charset="-52"/>
              </a:rPr>
              <a:t>Таблицы 4000, 4001 </a:t>
            </a:r>
          </a:p>
          <a:p>
            <a:endParaRPr lang="ru-RU" dirty="0">
              <a:solidFill>
                <a:srgbClr val="1C7D7C"/>
              </a:solidFill>
              <a:latin typeface="Unbounded" panose="020B0604020202020204" charset="-52"/>
            </a:endParaRPr>
          </a:p>
          <a:p>
            <a:endParaRPr lang="ru-RU" dirty="0" smtClean="0">
              <a:solidFill>
                <a:srgbClr val="1C7D7C"/>
              </a:solidFill>
              <a:latin typeface="Unbounded" panose="020B0604020202020204" charset="-52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операции по поводу стерилизации </a:t>
            </a:r>
            <a:r>
              <a:rPr lang="ru-RU" sz="2400" dirty="0" smtClean="0">
                <a:latin typeface="Times New Roman"/>
                <a:ea typeface="Times New Roman"/>
              </a:rPr>
              <a:t>мужчин   стр. 12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из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них по желанию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мужчин стр. 12.1</a:t>
            </a:r>
          </a:p>
          <a:p>
            <a:pPr algn="ctr">
              <a:lnSpc>
                <a:spcPts val="100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marL="90170">
              <a:lnSpc>
                <a:spcPts val="11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по поводу стерилизации </a:t>
            </a:r>
            <a:r>
              <a:rPr lang="ru-RU" sz="2400" dirty="0" smtClean="0">
                <a:latin typeface="Times New Roman"/>
                <a:ea typeface="Times New Roman"/>
              </a:rPr>
              <a:t>женщин       стр. 13.4</a:t>
            </a:r>
          </a:p>
          <a:p>
            <a:pPr marL="90170">
              <a:lnSpc>
                <a:spcPts val="11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marL="90170">
              <a:lnSpc>
                <a:spcPts val="11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marL="90170">
              <a:lnSpc>
                <a:spcPts val="11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из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них по желанию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женщин       стр. 13.4.1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ru-RU" sz="2400" dirty="0" smtClean="0">
              <a:solidFill>
                <a:srgbClr val="1C7D7C"/>
              </a:solidFill>
              <a:latin typeface="Unbounded" panose="020B060402020202020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305" y="815459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Unbounded" panose="020B0604020202020204" charset="-52"/>
              </a:rPr>
              <a:t>Изменения в ФФСН №14</a:t>
            </a:r>
            <a:endParaRPr lang="ru-RU" sz="24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6475" y="1277124"/>
            <a:ext cx="90773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Введена  таблица  4003 </a:t>
            </a:r>
          </a:p>
          <a:p>
            <a:endParaRPr lang="ru-RU" b="1" dirty="0">
              <a:solidFill>
                <a:srgbClr val="1C7D7C"/>
              </a:solidFill>
              <a:latin typeface="Unbounded" panose="020B0604020202020204" charset="-52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Unbounded" panose="020B0604020202020204" charset="-52"/>
              </a:rPr>
              <a:t>Операции </a:t>
            </a:r>
            <a:r>
              <a:rPr lang="ru-RU" b="1" dirty="0">
                <a:solidFill>
                  <a:srgbClr val="C00000"/>
                </a:solidFill>
                <a:latin typeface="Unbounded" panose="020B0604020202020204" charset="-52"/>
              </a:rPr>
              <a:t>по профилю «пластическая хирургия»</a:t>
            </a:r>
            <a:endParaRPr lang="ru-RU" dirty="0">
              <a:solidFill>
                <a:srgbClr val="C00000"/>
              </a:solidFill>
              <a:latin typeface="Unbounded" panose="020B0604020202020204" charset="-52"/>
            </a:endParaRPr>
          </a:p>
          <a:p>
            <a:r>
              <a:rPr lang="ru-RU" dirty="0" smtClean="0">
                <a:solidFill>
                  <a:srgbClr val="1C7D7C"/>
                </a:solidFill>
                <a:latin typeface="Unbounded" panose="020B0604020202020204" charset="-52"/>
              </a:rPr>
              <a:t> </a:t>
            </a:r>
          </a:p>
          <a:p>
            <a:endParaRPr lang="ru-RU" sz="1400" dirty="0">
              <a:solidFill>
                <a:srgbClr val="C00000"/>
              </a:solidFill>
              <a:latin typeface="Unbounded" panose="020B060402020202020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31879"/>
              </p:ext>
            </p:extLst>
          </p:nvPr>
        </p:nvGraphicFramePr>
        <p:xfrm>
          <a:off x="1924050" y="2419351"/>
          <a:ext cx="10191749" cy="3759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5775"/>
                <a:gridCol w="435406"/>
                <a:gridCol w="926669"/>
                <a:gridCol w="828675"/>
                <a:gridCol w="1114425"/>
                <a:gridCol w="933450"/>
                <a:gridCol w="800100"/>
                <a:gridCol w="857249"/>
              </a:tblGrid>
              <a:tr h="1038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операции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операций, всего, ед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них: детям от 0-17 лет (из гр.3)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операций, при которых наблюдались осложнения, ед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них: у детей от 0-17 лет (из гр.5)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Умерло оперированных, чел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них: детей от 0-17 лет (из гр.7)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>
                    <a:solidFill>
                      <a:srgbClr val="118C79"/>
                    </a:solidFill>
                  </a:tcPr>
                </a:tc>
              </a:tr>
              <a:tr h="248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Выполнено реконструктивно-пластических операций, всего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из них: на молочной железе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 в том числе с использованием силиконовых имплантов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20768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2.1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на голове и шее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 в том числе риносептопластика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20768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3.1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трансплантация волос головы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20768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3.2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на наружных половых органах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10384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в том числе у женщин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20768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4.1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 из общего числа операций (из стр.1), с применением липосакции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118C79"/>
                          </a:solidFill>
                          <a:effectLst/>
                        </a:rPr>
                        <a:t> из общего числа операций (из стр.1), с применением липофилинга</a:t>
                      </a:r>
                      <a:endParaRPr lang="ru-RU" sz="1100" b="1" i="0" u="none" strike="noStrike" dirty="0">
                        <a:solidFill>
                          <a:srgbClr val="118C79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8077199" y="4057651"/>
            <a:ext cx="3857626" cy="1952624"/>
          </a:xfrm>
          <a:prstGeom prst="wedgeRoundRectCallout">
            <a:avLst>
              <a:gd name="adj1" fmla="val -75575"/>
              <a:gd name="adj2" fmla="val -61421"/>
              <a:gd name="adj3" fmla="val 16667"/>
            </a:avLst>
          </a:prstGeom>
          <a:solidFill>
            <a:srgbClr val="118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Указывается число операций, выполненных в рамках профиля по специальности «пластическая хирургия» , включая операции, выполненные по эстетическим и медицинским показаниям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6536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3594" y="2377559"/>
            <a:ext cx="82697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0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Пояснительные по </a:t>
            </a:r>
            <a:endParaRPr lang="ru-RU" sz="2000" dirty="0" smtClean="0">
              <a:solidFill>
                <a:srgbClr val="116857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 fontAlgn="ctr"/>
            <a:endParaRPr lang="ru-RU" sz="2000" dirty="0">
              <a:solidFill>
                <a:srgbClr val="116857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 fontAlgn="ctr"/>
            <a:r>
              <a:rPr lang="ru-RU" dirty="0">
                <a:latin typeface="Times New Roman"/>
              </a:rPr>
              <a:t>с</a:t>
            </a:r>
            <a:r>
              <a:rPr lang="ru-RU" dirty="0" smtClean="0">
                <a:latin typeface="Times New Roman"/>
              </a:rPr>
              <a:t>верке вскрытий</a:t>
            </a:r>
            <a:endParaRPr lang="ru-RU" dirty="0">
              <a:latin typeface="Times New Roman"/>
            </a:endParaRPr>
          </a:p>
          <a:p>
            <a:pPr fontAlgn="ctr"/>
            <a:r>
              <a:rPr lang="ru-RU" dirty="0" smtClean="0">
                <a:latin typeface="Times New Roman"/>
              </a:rPr>
              <a:t>расшифровке  прочих операций </a:t>
            </a:r>
            <a:r>
              <a:rPr lang="ru-RU" dirty="0">
                <a:latin typeface="Times New Roman"/>
              </a:rPr>
              <a:t>по  стр. 7.0 таб. 4000 </a:t>
            </a:r>
          </a:p>
          <a:p>
            <a:pPr fontAlgn="ctr"/>
            <a:r>
              <a:rPr lang="ru-RU" dirty="0" smtClean="0">
                <a:latin typeface="Times New Roman"/>
              </a:rPr>
              <a:t>расшифровке  </a:t>
            </a:r>
            <a:r>
              <a:rPr lang="ru-RU" dirty="0">
                <a:latin typeface="Times New Roman"/>
              </a:rPr>
              <a:t>операций </a:t>
            </a:r>
            <a:r>
              <a:rPr lang="ru-RU" dirty="0" smtClean="0">
                <a:latin typeface="Times New Roman"/>
              </a:rPr>
              <a:t>по  </a:t>
            </a:r>
            <a:r>
              <a:rPr lang="ru-RU" dirty="0">
                <a:latin typeface="Times New Roman"/>
              </a:rPr>
              <a:t>стр. 21  таб. </a:t>
            </a:r>
            <a:r>
              <a:rPr lang="ru-RU" dirty="0" smtClean="0">
                <a:latin typeface="Times New Roman"/>
              </a:rPr>
              <a:t>4000</a:t>
            </a:r>
          </a:p>
          <a:p>
            <a:pPr fontAlgn="ctr"/>
            <a:endParaRPr lang="ru-RU" dirty="0">
              <a:latin typeface="Times New Roman"/>
            </a:endParaRPr>
          </a:p>
          <a:p>
            <a:pPr algn="ctr" fontAlgn="ctr"/>
            <a:endParaRPr lang="ru-RU" dirty="0" smtClean="0">
              <a:latin typeface="Times New Roman"/>
            </a:endParaRPr>
          </a:p>
          <a:p>
            <a:pPr algn="ctr" fontAlgn="ctr"/>
            <a:endParaRPr lang="ru-RU" dirty="0">
              <a:latin typeface="Times New Roman"/>
            </a:endParaRPr>
          </a:p>
          <a:p>
            <a:pPr algn="ctr" fontAlgn="ctr"/>
            <a:r>
              <a:rPr lang="ru-RU" sz="2000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Включены </a:t>
            </a:r>
            <a:r>
              <a:rPr lang="ru-RU" sz="2000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отдельными вкладками </a:t>
            </a:r>
            <a:r>
              <a:rPr lang="ru-RU" sz="2000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в программу</a:t>
            </a:r>
            <a:endParaRPr lang="ru-RU" sz="2000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pPr fontAlgn="ctr"/>
            <a:endParaRPr lang="ru-RU" dirty="0" smtClean="0">
              <a:solidFill>
                <a:srgbClr val="00B050"/>
              </a:solidFill>
              <a:latin typeface="Times New Roman"/>
            </a:endParaRPr>
          </a:p>
          <a:p>
            <a:pPr fontAlgn="ctr"/>
            <a:endParaRPr lang="ru-RU" dirty="0">
              <a:solidFill>
                <a:srgbClr val="00B050"/>
              </a:solidFill>
              <a:latin typeface="Times New Roman"/>
            </a:endParaRPr>
          </a:p>
          <a:p>
            <a:pPr fontAlgn="ctr"/>
            <a:endParaRPr lang="ru-RU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3150" y="1015484"/>
            <a:ext cx="4581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AA91-E0FD-CD67-F2D4-284A6D5AF25E}"/>
              </a:ext>
            </a:extLst>
          </p:cNvPr>
          <p:cNvSpPr txBox="1"/>
          <p:nvPr/>
        </p:nvSpPr>
        <p:spPr>
          <a:xfrm>
            <a:off x="2213406" y="834353"/>
            <a:ext cx="997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Внимание!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01F15F-102B-30D7-9749-F1836FD1F65E}"/>
              </a:ext>
            </a:extLst>
          </p:cNvPr>
          <p:cNvSpPr txBox="1"/>
          <p:nvPr/>
        </p:nvSpPr>
        <p:spPr>
          <a:xfrm>
            <a:off x="6439877" y="6470237"/>
            <a:ext cx="460326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ФФСН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№</a:t>
            </a:r>
            <a:r>
              <a:rPr lang="ru-RU" sz="800" dirty="0" smtClean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14 </a:t>
            </a:r>
            <a:r>
              <a:rPr lang="ru-RU" sz="800" dirty="0">
                <a:solidFill>
                  <a:srgbClr val="1C7D7C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</a:t>
            </a:r>
          </a:p>
          <a:p>
            <a:endParaRPr lang="ru-RU" sz="1050" dirty="0">
              <a:solidFill>
                <a:srgbClr val="1C7D7C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4051" y="2400301"/>
            <a:ext cx="100679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Шаблоны в формате </a:t>
            </a:r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Excel: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Ф14_название </a:t>
            </a:r>
            <a:r>
              <a:rPr lang="ru-RU" dirty="0">
                <a:latin typeface="Times New Roman"/>
              </a:rPr>
              <a:t>мед. организации_ </a:t>
            </a:r>
            <a:r>
              <a:rPr lang="ru-RU" dirty="0" smtClean="0">
                <a:latin typeface="Times New Roman"/>
              </a:rPr>
              <a:t>4000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_8.1.1</a:t>
            </a:r>
            <a:r>
              <a:rPr lang="ru-RU" dirty="0" smtClean="0">
                <a:latin typeface="Times New Roman"/>
              </a:rPr>
              <a:t>;</a:t>
            </a:r>
          </a:p>
          <a:p>
            <a:r>
              <a:rPr lang="ru-RU" dirty="0" smtClean="0">
                <a:latin typeface="Times New Roman"/>
              </a:rPr>
              <a:t>                                                                             Ф14_название </a:t>
            </a:r>
            <a:r>
              <a:rPr lang="ru-RU" dirty="0">
                <a:latin typeface="Times New Roman"/>
              </a:rPr>
              <a:t>мед. организации_ </a:t>
            </a:r>
            <a:r>
              <a:rPr lang="ru-RU" dirty="0" smtClean="0">
                <a:latin typeface="Times New Roman"/>
              </a:rPr>
              <a:t>4000_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8.2_ВМТ</a:t>
            </a:r>
            <a:r>
              <a:rPr lang="ru-RU" dirty="0" smtClean="0">
                <a:latin typeface="Times New Roman"/>
              </a:rPr>
              <a:t>;</a:t>
            </a:r>
            <a:endParaRPr lang="ru-RU" dirty="0">
              <a:latin typeface="Times New Roman"/>
            </a:endParaRPr>
          </a:p>
          <a:p>
            <a:pPr fontAlgn="ctr"/>
            <a:r>
              <a:rPr lang="ru-RU" dirty="0" smtClean="0">
                <a:latin typeface="Times New Roman"/>
              </a:rPr>
              <a:t>                                                                             Ф14_название </a:t>
            </a:r>
            <a:r>
              <a:rPr lang="ru-RU" dirty="0">
                <a:latin typeface="Times New Roman"/>
              </a:rPr>
              <a:t>мед. организации_ </a:t>
            </a:r>
            <a:r>
              <a:rPr lang="ru-RU" dirty="0" smtClean="0">
                <a:latin typeface="Times New Roman"/>
              </a:rPr>
              <a:t>4000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_13.1_ВМТ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pPr algn="ctr"/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находятся </a:t>
            </a:r>
            <a:r>
              <a:rPr lang="ru-RU" sz="2000" dirty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в папке </a:t>
            </a:r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Шаблоны  пояснений  к Ф.14  </a:t>
            </a:r>
            <a:r>
              <a:rPr lang="ru-RU" sz="2000" dirty="0" smtClean="0">
                <a:solidFill>
                  <a:srgbClr val="116857"/>
                </a:solidFill>
                <a:latin typeface="Unbounded" pitchFamily="2" charset="0"/>
                <a:cs typeface="Arial" panose="020B0604020202020204" pitchFamily="34" charset="0"/>
              </a:rPr>
              <a:t>и</a:t>
            </a:r>
            <a:endParaRPr lang="ru-RU" sz="2000" dirty="0">
              <a:solidFill>
                <a:srgbClr val="116857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pPr algn="ctr"/>
            <a:r>
              <a:rPr lang="ru-RU" dirty="0">
                <a:latin typeface="Times New Roman"/>
              </a:rPr>
              <a:t> </a:t>
            </a:r>
            <a:r>
              <a:rPr lang="ru-RU" sz="2000" dirty="0">
                <a:solidFill>
                  <a:srgbClr val="D3351A"/>
                </a:solidFill>
                <a:latin typeface="Unbounded" pitchFamily="2" charset="0"/>
                <a:cs typeface="Arial" panose="020B0604020202020204" pitchFamily="34" charset="0"/>
              </a:rPr>
              <a:t>размещены в облачном хранилище в папке организации</a:t>
            </a:r>
          </a:p>
          <a:p>
            <a:endParaRPr lang="ru-RU" sz="2000" dirty="0">
              <a:solidFill>
                <a:srgbClr val="D3351A"/>
              </a:solidFill>
              <a:latin typeface="Unbounde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3169</Words>
  <Application>Microsoft Office PowerPoint</Application>
  <PresentationFormat>Произвольный</PresentationFormat>
  <Paragraphs>604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 Light</vt:lpstr>
      <vt:lpstr>IBM Plex Sans</vt:lpstr>
      <vt:lpstr>Times New Roman</vt:lpstr>
      <vt:lpstr>Unbounded</vt:lpstr>
      <vt:lpstr>IBM Plex Sans SemiBold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Елена В. Мартыненко</cp:lastModifiedBy>
  <cp:revision>99</cp:revision>
  <dcterms:created xsi:type="dcterms:W3CDTF">2022-10-14T11:10:30Z</dcterms:created>
  <dcterms:modified xsi:type="dcterms:W3CDTF">2025-12-19T08:45:14Z</dcterms:modified>
</cp:coreProperties>
</file>